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338" r:id="rId4"/>
    <p:sldId id="359" r:id="rId5"/>
    <p:sldId id="361" r:id="rId6"/>
    <p:sldId id="367" r:id="rId7"/>
    <p:sldId id="360" r:id="rId8"/>
    <p:sldId id="362" r:id="rId9"/>
    <p:sldId id="363" r:id="rId10"/>
    <p:sldId id="364" r:id="rId11"/>
    <p:sldId id="340" r:id="rId12"/>
    <p:sldId id="357" r:id="rId13"/>
    <p:sldId id="326" r:id="rId14"/>
    <p:sldId id="341" r:id="rId15"/>
    <p:sldId id="342" r:id="rId16"/>
    <p:sldId id="343" r:id="rId17"/>
    <p:sldId id="328" r:id="rId18"/>
    <p:sldId id="344" r:id="rId19"/>
    <p:sldId id="345" r:id="rId20"/>
    <p:sldId id="349" r:id="rId21"/>
    <p:sldId id="346" r:id="rId22"/>
    <p:sldId id="368" r:id="rId23"/>
    <p:sldId id="370" r:id="rId24"/>
    <p:sldId id="371" r:id="rId25"/>
    <p:sldId id="281" r:id="rId26"/>
    <p:sldId id="282" r:id="rId27"/>
    <p:sldId id="300" r:id="rId28"/>
    <p:sldId id="283" r:id="rId29"/>
    <p:sldId id="306" r:id="rId30"/>
    <p:sldId id="278" r:id="rId31"/>
    <p:sldId id="285" r:id="rId32"/>
    <p:sldId id="284" r:id="rId33"/>
    <p:sldId id="287" r:id="rId34"/>
    <p:sldId id="286" r:id="rId35"/>
    <p:sldId id="279" r:id="rId36"/>
    <p:sldId id="288" r:id="rId37"/>
    <p:sldId id="289" r:id="rId38"/>
    <p:sldId id="291" r:id="rId39"/>
    <p:sldId id="292" r:id="rId40"/>
    <p:sldId id="302" r:id="rId41"/>
    <p:sldId id="303" r:id="rId42"/>
    <p:sldId id="304" r:id="rId43"/>
    <p:sldId id="29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78"/>
    <a:srgbClr val="FFFF00"/>
    <a:srgbClr val="BAC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1"/>
    <p:restoredTop sz="93076"/>
  </p:normalViewPr>
  <p:slideViewPr>
    <p:cSldViewPr snapToGrid="0" snapToObjects="1">
      <p:cViewPr varScale="1">
        <p:scale>
          <a:sx n="117" d="100"/>
          <a:sy n="117"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9/25/24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30</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9/25/24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9/25/24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9/25/24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9/25/24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9/25/24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9/25/24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9/25/24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9/25/24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9/25/24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0.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5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uchy-Lorentz: &quot;Something alarmingly mathematical is happening, and you should probably pause to Google my name and check what field I originally worked in.&quot;">
            <a:extLst>
              <a:ext uri="{FF2B5EF4-FFF2-40B4-BE49-F238E27FC236}">
                <a16:creationId xmlns:a16="http://schemas.microsoft.com/office/drawing/2014/main" id="{14592C32-4011-2FDC-7EA7-0291F402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886" y="0"/>
            <a:ext cx="43211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ABB673-761B-4C6C-E09F-5D1E548511E4}"/>
              </a:ext>
            </a:extLst>
          </p:cNvPr>
          <p:cNvSpPr>
            <a:spLocks noGrp="1"/>
          </p:cNvSpPr>
          <p:nvPr>
            <p:ph type="ctrTitle"/>
          </p:nvPr>
        </p:nvSpPr>
        <p:spPr>
          <a:xfrm>
            <a:off x="0" y="1339868"/>
            <a:ext cx="6838545" cy="3402129"/>
          </a:xfrm>
        </p:spPr>
        <p:txBody>
          <a:bodyPr>
            <a:normAutofit/>
          </a:bodyPr>
          <a:lstStyle/>
          <a:p>
            <a:r>
              <a:rPr lang="en-US" dirty="0"/>
              <a:t>ANOVA</a:t>
            </a:r>
            <a:br>
              <a:rPr lang="en-US" dirty="0"/>
            </a:br>
            <a:br>
              <a:rPr lang="en-US" dirty="0"/>
            </a:br>
            <a:r>
              <a:rPr lang="en-US" dirty="0"/>
              <a:t>Generalized </a:t>
            </a:r>
            <a:br>
              <a:rPr lang="en-US" dirty="0"/>
            </a:br>
            <a:r>
              <a:rPr lang="en-US" dirty="0"/>
              <a:t>Linear Models</a:t>
            </a:r>
          </a:p>
        </p:txBody>
      </p:sp>
    </p:spTree>
    <p:extLst>
      <p:ext uri="{BB962C8B-B14F-4D97-AF65-F5344CB8AC3E}">
        <p14:creationId xmlns:p14="http://schemas.microsoft.com/office/powerpoint/2010/main" val="845377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8043" r="5113" b="15665"/>
          <a:stretch/>
        </p:blipFill>
        <p:spPr>
          <a:xfrm>
            <a:off x="7345290" y="3663270"/>
            <a:ext cx="4127499" cy="215065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2" name="Straight Arrow Connector 11"/>
          <p:cNvCxnSpPr>
            <a:stCxn id="8" idx="1"/>
          </p:cNvCxnSpPr>
          <p:nvPr/>
        </p:nvCxnSpPr>
        <p:spPr>
          <a:xfrm flipH="1">
            <a:off x="5702300" y="4738597"/>
            <a:ext cx="1642990" cy="929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29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8" name="Rectangle 7"/>
          <p:cNvSpPr/>
          <p:nvPr/>
        </p:nvSpPr>
        <p:spPr>
          <a:xfrm>
            <a:off x="3183037" y="2898927"/>
            <a:ext cx="1643605"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953" y="1272419"/>
            <a:ext cx="4375230" cy="2414126"/>
          </a:xfrm>
          <a:prstGeom prst="rect">
            <a:avLst/>
          </a:prstGeom>
        </p:spPr>
      </p:pic>
      <p:sp>
        <p:nvSpPr>
          <p:cNvPr id="11" name="Rectangle 10"/>
          <p:cNvSpPr/>
          <p:nvPr/>
        </p:nvSpPr>
        <p:spPr>
          <a:xfrm>
            <a:off x="1603363" y="3102015"/>
            <a:ext cx="599956"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03362" y="2873583"/>
            <a:ext cx="599956"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35243" y="4790211"/>
            <a:ext cx="6455976" cy="1323439"/>
          </a:xfrm>
          <a:prstGeom prst="rect">
            <a:avLst/>
          </a:prstGeom>
          <a:noFill/>
        </p:spPr>
        <p:txBody>
          <a:bodyPr wrap="square" rtlCol="0">
            <a:spAutoFit/>
          </a:bodyPr>
          <a:lstStyle/>
          <a:p>
            <a:r>
              <a:rPr lang="en-US" sz="2000" dirty="0"/>
              <a:t>This significant result tells us that at least one of the groups of chickens have significantly different mean weights than at least one other groups.  (significant ANOVA result allows us to reject the null that they are all the same)</a:t>
            </a:r>
          </a:p>
        </p:txBody>
      </p:sp>
      <p:pic>
        <p:nvPicPr>
          <p:cNvPr id="5" name="Picture 4">
            <a:extLst>
              <a:ext uri="{FF2B5EF4-FFF2-40B4-BE49-F238E27FC236}">
                <a16:creationId xmlns:a16="http://schemas.microsoft.com/office/drawing/2014/main" id="{BB0A689B-EDF3-0120-DAA4-88C6963E6291}"/>
              </a:ext>
            </a:extLst>
          </p:cNvPr>
          <p:cNvPicPr>
            <a:picLocks noChangeAspect="1"/>
          </p:cNvPicPr>
          <p:nvPr/>
        </p:nvPicPr>
        <p:blipFill>
          <a:blip r:embed="rId3"/>
          <a:stretch>
            <a:fillRect/>
          </a:stretch>
        </p:blipFill>
        <p:spPr>
          <a:xfrm>
            <a:off x="238931" y="1382932"/>
            <a:ext cx="6691661" cy="19432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74E727E-FDAE-D9FD-928C-A67F6C71DF33}"/>
                  </a:ext>
                </a:extLst>
              </p:cNvPr>
              <p:cNvSpPr/>
              <p:nvPr/>
            </p:nvSpPr>
            <p:spPr>
              <a:xfrm>
                <a:off x="7063801" y="4159820"/>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6" name="Rectangle 5">
                <a:extLst>
                  <a:ext uri="{FF2B5EF4-FFF2-40B4-BE49-F238E27FC236}">
                    <a16:creationId xmlns:a16="http://schemas.microsoft.com/office/drawing/2014/main" id="{E74E727E-FDAE-D9FD-928C-A67F6C71DF33}"/>
                  </a:ext>
                </a:extLst>
              </p:cNvPr>
              <p:cNvSpPr>
                <a:spLocks noRot="1" noChangeAspect="1" noMove="1" noResize="1" noEditPoints="1" noAdjustHandles="1" noChangeArrowheads="1" noChangeShapeType="1" noTextEdit="1"/>
              </p:cNvSpPr>
              <p:nvPr/>
            </p:nvSpPr>
            <p:spPr>
              <a:xfrm>
                <a:off x="7063801" y="4159820"/>
                <a:ext cx="5071533" cy="1795876"/>
              </a:xfrm>
              <a:prstGeom prst="rect">
                <a:avLst/>
              </a:prstGeom>
              <a:blipFill>
                <a:blip r:embed="rId4"/>
                <a:stretch>
                  <a:fillRect t="-31690" b="-2676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0D111B9-63C7-53D4-637B-BDBA95DCBEE4}"/>
              </a:ext>
            </a:extLst>
          </p:cNvPr>
          <p:cNvSpPr/>
          <p:nvPr/>
        </p:nvSpPr>
        <p:spPr>
          <a:xfrm>
            <a:off x="9394371" y="4159820"/>
            <a:ext cx="2231572" cy="499266"/>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94BC29-008D-CDDD-102E-A5A646BD9222}"/>
              </a:ext>
            </a:extLst>
          </p:cNvPr>
          <p:cNvSpPr/>
          <p:nvPr/>
        </p:nvSpPr>
        <p:spPr>
          <a:xfrm>
            <a:off x="9122227" y="5057758"/>
            <a:ext cx="2734529" cy="499266"/>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88C94-5B54-F414-8056-6D879CA6F36F}"/>
              </a:ext>
            </a:extLst>
          </p:cNvPr>
          <p:cNvSpPr/>
          <p:nvPr/>
        </p:nvSpPr>
        <p:spPr>
          <a:xfrm>
            <a:off x="10101943" y="5614384"/>
            <a:ext cx="864888" cy="341312"/>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E07F04C-1CCE-4460-CD49-2311CC5FE096}"/>
              </a:ext>
            </a:extLst>
          </p:cNvPr>
          <p:cNvSpPr/>
          <p:nvPr/>
        </p:nvSpPr>
        <p:spPr>
          <a:xfrm>
            <a:off x="10057047" y="4694674"/>
            <a:ext cx="864888" cy="341312"/>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B28038-52A7-63BF-E678-BA7511B24275}"/>
              </a:ext>
            </a:extLst>
          </p:cNvPr>
          <p:cNvSpPr/>
          <p:nvPr/>
        </p:nvSpPr>
        <p:spPr>
          <a:xfrm>
            <a:off x="1502228" y="2589225"/>
            <a:ext cx="292897" cy="23367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C990C4-3ABF-179F-7B86-BA3C610C4B2E}"/>
              </a:ext>
            </a:extLst>
          </p:cNvPr>
          <p:cNvSpPr/>
          <p:nvPr/>
        </p:nvSpPr>
        <p:spPr>
          <a:xfrm>
            <a:off x="1832426" y="2602749"/>
            <a:ext cx="725718" cy="23367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A1F0F3-5086-53F7-85E5-6F714E3B2EC4}"/>
              </a:ext>
            </a:extLst>
          </p:cNvPr>
          <p:cNvSpPr/>
          <p:nvPr/>
        </p:nvSpPr>
        <p:spPr>
          <a:xfrm>
            <a:off x="1502227" y="2314409"/>
            <a:ext cx="301949" cy="224128"/>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B9B52D-5AA9-6980-707D-A6B5BF62F742}"/>
              </a:ext>
            </a:extLst>
          </p:cNvPr>
          <p:cNvSpPr/>
          <p:nvPr/>
        </p:nvSpPr>
        <p:spPr>
          <a:xfrm>
            <a:off x="1832426" y="2314409"/>
            <a:ext cx="725718" cy="245900"/>
          </a:xfrm>
          <a:prstGeom prst="rect">
            <a:avLst/>
          </a:prstGeom>
          <a:solidFill>
            <a:srgbClr val="FFFD7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8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AFE69D-71B6-48A3-D413-76E9AEE72FDE}"/>
              </a:ext>
            </a:extLst>
          </p:cNvPr>
          <p:cNvPicPr>
            <a:picLocks noChangeAspect="1"/>
          </p:cNvPicPr>
          <p:nvPr/>
        </p:nvPicPr>
        <p:blipFill>
          <a:blip r:embed="rId2"/>
          <a:stretch>
            <a:fillRect/>
          </a:stretch>
        </p:blipFill>
        <p:spPr>
          <a:xfrm>
            <a:off x="9054" y="1954834"/>
            <a:ext cx="5152837" cy="20192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76" y="1092200"/>
            <a:ext cx="6380223" cy="2617527"/>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Running ANOVA in R</a:t>
            </a:r>
          </a:p>
        </p:txBody>
      </p:sp>
      <p:sp>
        <p:nvSpPr>
          <p:cNvPr id="13" name="Rectangle 12"/>
          <p:cNvSpPr/>
          <p:nvPr/>
        </p:nvSpPr>
        <p:spPr>
          <a:xfrm>
            <a:off x="8530541" y="1092200"/>
            <a:ext cx="3255058" cy="2627322"/>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05374" y="1092200"/>
            <a:ext cx="3125167" cy="2617527"/>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701268" y="3749960"/>
            <a:ext cx="696460" cy="224128"/>
          </a:xfrm>
          <a:prstGeom prst="rect">
            <a:avLst/>
          </a:prstGeom>
          <a:solidFill>
            <a:srgbClr val="00B05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01268" y="3507053"/>
            <a:ext cx="696460" cy="177744"/>
          </a:xfrm>
          <a:prstGeom prst="rect">
            <a:avLst/>
          </a:prstGeom>
          <a:solidFill>
            <a:schemeClr val="accent2">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45084" y="3516434"/>
            <a:ext cx="1597307" cy="203088"/>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3507" y="3862024"/>
            <a:ext cx="2630024" cy="2891489"/>
          </a:xfrm>
          <a:prstGeom prst="rect">
            <a:avLst/>
          </a:prstGeom>
        </p:spPr>
      </p:pic>
    </p:spTree>
    <p:extLst>
      <p:ext uri="{BB962C8B-B14F-4D97-AF65-F5344CB8AC3E}">
        <p14:creationId xmlns:p14="http://schemas.microsoft.com/office/powerpoint/2010/main" val="139198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1" grpId="0" animBg="1"/>
      <p:bldP spid="12"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sp>
        <p:nvSpPr>
          <p:cNvPr id="4" name="Rectangle 3"/>
          <p:cNvSpPr/>
          <p:nvPr/>
        </p:nvSpPr>
        <p:spPr>
          <a:xfrm>
            <a:off x="491067" y="1166843"/>
            <a:ext cx="11142133" cy="4893647"/>
          </a:xfrm>
          <a:prstGeom prst="rect">
            <a:avLst/>
          </a:prstGeom>
        </p:spPr>
        <p:txBody>
          <a:bodyPr wrap="square">
            <a:spAutoFit/>
          </a:bodyPr>
          <a:lstStyle/>
          <a:p>
            <a:r>
              <a:rPr lang="en-US" sz="2400" dirty="0">
                <a:latin typeface="Calibri" charset="0"/>
              </a:rPr>
              <a:t>If your ANOVA is significant, you may be interested in discovering which groups are different from one another </a:t>
            </a:r>
          </a:p>
          <a:p>
            <a:endParaRPr lang="en-US" sz="2400" dirty="0">
              <a:latin typeface="Calibri" charset="0"/>
            </a:endParaRPr>
          </a:p>
          <a:p>
            <a:r>
              <a:rPr lang="en-US" sz="2400" dirty="0">
                <a:latin typeface="Calibri" charset="0"/>
              </a:rPr>
              <a:t>A variety of post-hoc comparisons of the means can be used </a:t>
            </a:r>
          </a:p>
          <a:p>
            <a:endParaRPr lang="en-US" sz="2400" dirty="0">
              <a:latin typeface="Calibri" charset="0"/>
            </a:endParaRPr>
          </a:p>
          <a:p>
            <a:r>
              <a:rPr lang="en-US" sz="2400" b="1" dirty="0">
                <a:latin typeface="Calibri" charset="0"/>
              </a:rPr>
              <a:t>Fisher’s LSD </a:t>
            </a:r>
          </a:p>
          <a:p>
            <a:pPr marL="342900" indent="-342900">
              <a:buFont typeface="Arial" charset="0"/>
              <a:buChar char="•"/>
            </a:pPr>
            <a:r>
              <a:rPr lang="en-US" sz="2400" dirty="0">
                <a:latin typeface="Calibri" charset="0"/>
              </a:rPr>
              <a:t>Least conservative test, basically uses </a:t>
            </a:r>
            <a:r>
              <a:rPr lang="en-US" sz="2400" i="1" dirty="0">
                <a:latin typeface="Calibri" charset="0"/>
              </a:rPr>
              <a:t>t</a:t>
            </a:r>
            <a:r>
              <a:rPr lang="en-US" sz="2400" dirty="0">
                <a:latin typeface="Calibri" charset="0"/>
              </a:rPr>
              <a:t>-tests to compare the means </a:t>
            </a:r>
          </a:p>
          <a:p>
            <a:endParaRPr lang="en-US" sz="2400" dirty="0">
              <a:latin typeface="Calibri" charset="0"/>
            </a:endParaRPr>
          </a:p>
          <a:p>
            <a:r>
              <a:rPr lang="en-US" sz="2400" b="1" dirty="0" err="1">
                <a:latin typeface="Calibri" charset="0"/>
              </a:rPr>
              <a:t>Scheffe’s</a:t>
            </a:r>
            <a:r>
              <a:rPr lang="en-US" sz="2400" b="1" dirty="0">
                <a:latin typeface="Calibri" charset="0"/>
              </a:rPr>
              <a:t> method </a:t>
            </a:r>
          </a:p>
          <a:p>
            <a:pPr marL="342900" indent="-342900">
              <a:buFont typeface="Arial" charset="0"/>
              <a:buChar char="•"/>
            </a:pPr>
            <a:r>
              <a:rPr lang="en-US" sz="2400" dirty="0">
                <a:latin typeface="Calibri" charset="0"/>
              </a:rPr>
              <a:t>Performs all comparisons simultaneously, but has relatively low power </a:t>
            </a:r>
          </a:p>
          <a:p>
            <a:endParaRPr lang="en-US" sz="2400" b="1" dirty="0">
              <a:latin typeface="Calibri" charset="0"/>
            </a:endParaRPr>
          </a:p>
          <a:p>
            <a:r>
              <a:rPr lang="en-US" sz="2400" b="1" dirty="0">
                <a:latin typeface="Calibri" charset="0"/>
              </a:rPr>
              <a:t>Tukey-Kramer method </a:t>
            </a:r>
            <a:endParaRPr lang="en-US" sz="2400" dirty="0">
              <a:latin typeface="Calibri" charset="0"/>
            </a:endParaRPr>
          </a:p>
          <a:p>
            <a:pPr marL="342900" indent="-342900">
              <a:buFont typeface="Arial" charset="0"/>
              <a:buChar char="•"/>
            </a:pPr>
            <a:r>
              <a:rPr lang="en-US" sz="2400" dirty="0">
                <a:latin typeface="Calibri" charset="0"/>
              </a:rPr>
              <a:t>A pair-wise method, like a </a:t>
            </a:r>
            <a:r>
              <a:rPr lang="en-US" sz="2400" i="1" dirty="0">
                <a:latin typeface="Calibri" charset="0"/>
              </a:rPr>
              <a:t>t</a:t>
            </a:r>
            <a:r>
              <a:rPr lang="en-US" sz="2400" dirty="0">
                <a:latin typeface="Calibri" charset="0"/>
              </a:rPr>
              <a:t>-test, but corrected for multiple comparisons </a:t>
            </a:r>
            <a:endParaRPr lang="en-US" sz="2400" dirty="0">
              <a:effectLst/>
              <a:latin typeface="Calibri" charset="0"/>
            </a:endParaRPr>
          </a:p>
        </p:txBody>
      </p:sp>
    </p:spTree>
    <p:extLst>
      <p:ext uri="{BB962C8B-B14F-4D97-AF65-F5344CB8AC3E}">
        <p14:creationId xmlns:p14="http://schemas.microsoft.com/office/powerpoint/2010/main" val="156365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4">
                                            <p:txEl>
                                              <p:pRg st="4" end="4"/>
                                            </p:txEl>
                                          </p:spTgt>
                                        </p:tgtEl>
                                        <p:attrNameLst>
                                          <p:attrName>style.color</p:attrName>
                                        </p:attrNameLst>
                                      </p:cBhvr>
                                      <p:to>
                                        <a:srgbClr val="D6D6D6"/>
                                      </p:to>
                                    </p:animClr>
                                  </p:childTnLst>
                                </p:cTn>
                              </p:par>
                              <p:par>
                                <p:cTn id="23" presetID="3" presetClass="emph" presetSubtype="2" fill="hold" nodeType="withEffect">
                                  <p:stCondLst>
                                    <p:cond delay="0"/>
                                  </p:stCondLst>
                                  <p:childTnLst>
                                    <p:animClr clrSpc="rgb" dir="cw">
                                      <p:cBhvr override="childStyle">
                                        <p:cTn id="24" dur="2000" fill="hold"/>
                                        <p:tgtEl>
                                          <p:spTgt spid="4">
                                            <p:txEl>
                                              <p:pRg st="5" end="5"/>
                                            </p:txEl>
                                          </p:spTgt>
                                        </p:tgtEl>
                                        <p:attrNameLst>
                                          <p:attrName>style.color</p:attrName>
                                        </p:attrNameLst>
                                      </p:cBhvr>
                                      <p:to>
                                        <a:srgbClr val="D6D6D6"/>
                                      </p:to>
                                    </p:animClr>
                                  </p:childTnLst>
                                </p:cTn>
                              </p:par>
                              <p:par>
                                <p:cTn id="25" presetID="3" presetClass="emph" presetSubtype="2" fill="hold" nodeType="withEffect">
                                  <p:stCondLst>
                                    <p:cond delay="0"/>
                                  </p:stCondLst>
                                  <p:childTnLst>
                                    <p:animClr clrSpc="rgb" dir="cw">
                                      <p:cBhvr override="childStyle">
                                        <p:cTn id="26" dur="2000" fill="hold"/>
                                        <p:tgtEl>
                                          <p:spTgt spid="4">
                                            <p:txEl>
                                              <p:pRg st="7" end="7"/>
                                            </p:txEl>
                                          </p:spTgt>
                                        </p:tgtEl>
                                        <p:attrNameLst>
                                          <p:attrName>style.color</p:attrName>
                                        </p:attrNameLst>
                                      </p:cBhvr>
                                      <p:to>
                                        <a:srgbClr val="D6D6D6"/>
                                      </p:to>
                                    </p:animClr>
                                  </p:childTnLst>
                                </p:cTn>
                              </p:par>
                              <p:par>
                                <p:cTn id="27" presetID="3" presetClass="emph" presetSubtype="2" fill="hold" nodeType="withEffect">
                                  <p:stCondLst>
                                    <p:cond delay="0"/>
                                  </p:stCondLst>
                                  <p:childTnLst>
                                    <p:animClr clrSpc="rgb" dir="cw">
                                      <p:cBhvr override="childStyle">
                                        <p:cTn id="28" dur="2000" fill="hold"/>
                                        <p:tgtEl>
                                          <p:spTgt spid="4">
                                            <p:txEl>
                                              <p:pRg st="8" end="8"/>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87E9-8B88-C79A-1E91-0790F86A13FD}"/>
              </a:ext>
            </a:extLst>
          </p:cNvPr>
          <p:cNvPicPr>
            <a:picLocks noChangeAspect="1"/>
          </p:cNvPicPr>
          <p:nvPr/>
        </p:nvPicPr>
        <p:blipFill>
          <a:blip r:embed="rId2"/>
          <a:stretch>
            <a:fillRect/>
          </a:stretch>
        </p:blipFill>
        <p:spPr>
          <a:xfrm>
            <a:off x="98579" y="1113692"/>
            <a:ext cx="6040676" cy="5744308"/>
          </a:xfrm>
          <a:prstGeom prst="rect">
            <a:avLst/>
          </a:prstGeom>
        </p:spPr>
      </p:pic>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Post-hoc tests</a:t>
            </a:r>
          </a:p>
        </p:txBody>
      </p:sp>
      <p:cxnSp>
        <p:nvCxnSpPr>
          <p:cNvPr id="8" name="Straight Arrow Connector 7"/>
          <p:cNvCxnSpPr>
            <a:cxnSpLocks/>
          </p:cNvCxnSpPr>
          <p:nvPr/>
        </p:nvCxnSpPr>
        <p:spPr>
          <a:xfrm flipH="1" flipV="1">
            <a:off x="3927231" y="1406769"/>
            <a:ext cx="2592102" cy="1680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6088" y="1273548"/>
            <a:ext cx="5104990" cy="2246769"/>
          </a:xfrm>
          <a:prstGeom prst="rect">
            <a:avLst/>
          </a:prstGeom>
          <a:noFill/>
        </p:spPr>
        <p:txBody>
          <a:bodyPr wrap="square" rtlCol="0">
            <a:spAutoFit/>
          </a:bodyPr>
          <a:lstStyle/>
          <a:p>
            <a:r>
              <a:rPr lang="en-US" sz="2800" dirty="0" err="1">
                <a:latin typeface="Andale Mono" charset="0"/>
                <a:ea typeface="Andale Mono" charset="0"/>
                <a:cs typeface="Andale Mono" charset="0"/>
              </a:rPr>
              <a:t>anova</a:t>
            </a:r>
            <a:r>
              <a:rPr lang="en-US" sz="2800" dirty="0"/>
              <a:t> and </a:t>
            </a:r>
            <a:r>
              <a:rPr lang="en-US" sz="2800" dirty="0" err="1">
                <a:latin typeface="Andale Mono" charset="0"/>
                <a:ea typeface="Andale Mono" charset="0"/>
                <a:cs typeface="Andale Mono" charset="0"/>
              </a:rPr>
              <a:t>aov</a:t>
            </a:r>
            <a:r>
              <a:rPr lang="en-US" sz="2800" dirty="0"/>
              <a:t> functions will both perform an ANOVA but the results are stored slightly differently.  For this </a:t>
            </a:r>
            <a:r>
              <a:rPr lang="en-US" sz="2800" dirty="0" err="1"/>
              <a:t>posthoc</a:t>
            </a:r>
            <a:r>
              <a:rPr lang="en-US" sz="2800" dirty="0"/>
              <a:t> test we want the </a:t>
            </a:r>
            <a:r>
              <a:rPr lang="en-US" sz="2800" dirty="0" err="1">
                <a:latin typeface="Andale Mono" charset="0"/>
                <a:ea typeface="Andale Mono" charset="0"/>
                <a:cs typeface="Andale Mono" charset="0"/>
              </a:rPr>
              <a:t>aov</a:t>
            </a:r>
            <a:r>
              <a:rPr lang="en-US" sz="2800" dirty="0"/>
              <a:t> format</a:t>
            </a:r>
          </a:p>
        </p:txBody>
      </p:sp>
    </p:spTree>
    <p:extLst>
      <p:ext uri="{BB962C8B-B14F-4D97-AF65-F5344CB8AC3E}">
        <p14:creationId xmlns:p14="http://schemas.microsoft.com/office/powerpoint/2010/main" val="651918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Interpreting post-hoc tests</a:t>
            </a:r>
          </a:p>
        </p:txBody>
      </p:sp>
      <p:sp>
        <p:nvSpPr>
          <p:cNvPr id="9" name="TextBox 8"/>
          <p:cNvSpPr txBox="1"/>
          <p:nvPr/>
        </p:nvSpPr>
        <p:spPr>
          <a:xfrm>
            <a:off x="6337105" y="1109562"/>
            <a:ext cx="5661306" cy="4524315"/>
          </a:xfrm>
          <a:prstGeom prst="rect">
            <a:avLst/>
          </a:prstGeom>
          <a:noFill/>
        </p:spPr>
        <p:txBody>
          <a:bodyPr wrap="square" rtlCol="0">
            <a:spAutoFit/>
          </a:bodyPr>
          <a:lstStyle/>
          <a:p>
            <a:r>
              <a:rPr lang="en-US" sz="2400" dirty="0">
                <a:ea typeface="Andale Mono" charset="0"/>
                <a:cs typeface="Andale Mono" charset="0"/>
              </a:rPr>
              <a:t>When we examine all the significantly different ones we can draw several conclusions:</a:t>
            </a:r>
          </a:p>
          <a:p>
            <a:pPr marL="514350" indent="-514350">
              <a:buAutoNum type="arabicParenR"/>
            </a:pPr>
            <a:r>
              <a:rPr lang="en-US" sz="2400" dirty="0">
                <a:ea typeface="Andale Mono" charset="0"/>
                <a:cs typeface="Andale Mono" charset="0"/>
              </a:rPr>
              <a:t>Chicks fed casein are significantly heavier than those fed </a:t>
            </a:r>
            <a:r>
              <a:rPr lang="en-US" sz="2400" dirty="0" err="1">
                <a:ea typeface="Andale Mono" charset="0"/>
                <a:cs typeface="Andale Mono" charset="0"/>
              </a:rPr>
              <a:t>horsebean</a:t>
            </a:r>
            <a:r>
              <a:rPr lang="en-US" sz="2400" dirty="0">
                <a:ea typeface="Andale Mono" charset="0"/>
                <a:cs typeface="Andale Mono" charset="0"/>
              </a:rPr>
              <a:t>, linseed, and soybean.</a:t>
            </a:r>
          </a:p>
          <a:p>
            <a:pPr marL="514350" indent="-514350">
              <a:buAutoNum type="arabicParenR"/>
            </a:pPr>
            <a:r>
              <a:rPr lang="en-US" sz="2400" dirty="0">
                <a:ea typeface="Andale Mono" charset="0"/>
                <a:cs typeface="Andale Mono" charset="0"/>
              </a:rPr>
              <a:t>Chicks fed </a:t>
            </a:r>
            <a:r>
              <a:rPr lang="en-US" sz="2400" dirty="0" err="1">
                <a:ea typeface="Andale Mono" charset="0"/>
                <a:cs typeface="Andale Mono" charset="0"/>
              </a:rPr>
              <a:t>horsebean</a:t>
            </a:r>
            <a:r>
              <a:rPr lang="en-US" sz="2400" dirty="0">
                <a:ea typeface="Andale Mono" charset="0"/>
                <a:cs typeface="Andale Mono" charset="0"/>
              </a:rPr>
              <a:t> are significantly lighter than those fed </a:t>
            </a:r>
            <a:r>
              <a:rPr lang="en-US" sz="2400" dirty="0" err="1">
                <a:ea typeface="Andale Mono" charset="0"/>
                <a:cs typeface="Andale Mono" charset="0"/>
              </a:rPr>
              <a:t>meatmeal</a:t>
            </a:r>
            <a:r>
              <a:rPr lang="en-US" sz="2400" dirty="0">
                <a:ea typeface="Andale Mono" charset="0"/>
                <a:cs typeface="Andale Mono" charset="0"/>
              </a:rPr>
              <a:t>, soybean, and sunflower.</a:t>
            </a:r>
          </a:p>
          <a:p>
            <a:pPr marL="514350" indent="-514350">
              <a:buAutoNum type="arabicParenR"/>
            </a:pPr>
            <a:r>
              <a:rPr lang="en-US" sz="2400" dirty="0">
                <a:ea typeface="Andale Mono" charset="0"/>
                <a:cs typeface="Andale Mono" charset="0"/>
              </a:rPr>
              <a:t>Chicks fed sunflower are significantly heavier than those fed linseed or soybean.</a:t>
            </a:r>
            <a:endParaRPr lang="en-US" sz="2400" dirty="0"/>
          </a:p>
        </p:txBody>
      </p:sp>
      <p:grpSp>
        <p:nvGrpSpPr>
          <p:cNvPr id="8" name="Group 7">
            <a:extLst>
              <a:ext uri="{FF2B5EF4-FFF2-40B4-BE49-F238E27FC236}">
                <a16:creationId xmlns:a16="http://schemas.microsoft.com/office/drawing/2014/main" id="{83933428-D3CC-5EB8-323C-AF19B35E87B3}"/>
              </a:ext>
            </a:extLst>
          </p:cNvPr>
          <p:cNvGrpSpPr/>
          <p:nvPr/>
        </p:nvGrpSpPr>
        <p:grpSpPr>
          <a:xfrm>
            <a:off x="301713" y="1109562"/>
            <a:ext cx="5667949" cy="5383551"/>
            <a:chOff x="310857" y="1474447"/>
            <a:chExt cx="5667949" cy="5383551"/>
          </a:xfrm>
        </p:grpSpPr>
        <p:pic>
          <p:nvPicPr>
            <p:cNvPr id="5" name="Picture 4">
              <a:extLst>
                <a:ext uri="{FF2B5EF4-FFF2-40B4-BE49-F238E27FC236}">
                  <a16:creationId xmlns:a16="http://schemas.microsoft.com/office/drawing/2014/main" id="{E526731B-E89F-166F-3F85-9AAE9E7142D0}"/>
                </a:ext>
              </a:extLst>
            </p:cNvPr>
            <p:cNvPicPr>
              <a:picLocks noChangeAspect="1"/>
            </p:cNvPicPr>
            <p:nvPr/>
          </p:nvPicPr>
          <p:blipFill>
            <a:blip r:embed="rId2"/>
            <a:stretch>
              <a:fillRect/>
            </a:stretch>
          </p:blipFill>
          <p:spPr>
            <a:xfrm>
              <a:off x="310857" y="1474447"/>
              <a:ext cx="5661306" cy="5383551"/>
            </a:xfrm>
            <a:prstGeom prst="rect">
              <a:avLst/>
            </a:prstGeom>
          </p:spPr>
        </p:pic>
        <p:grpSp>
          <p:nvGrpSpPr>
            <p:cNvPr id="6" name="Group 5">
              <a:extLst>
                <a:ext uri="{FF2B5EF4-FFF2-40B4-BE49-F238E27FC236}">
                  <a16:creationId xmlns:a16="http://schemas.microsoft.com/office/drawing/2014/main" id="{9447C4CF-E4B4-9BC7-DB7F-051060203DBB}"/>
                </a:ext>
              </a:extLst>
            </p:cNvPr>
            <p:cNvGrpSpPr/>
            <p:nvPr/>
          </p:nvGrpSpPr>
          <p:grpSpPr>
            <a:xfrm>
              <a:off x="317500" y="3604982"/>
              <a:ext cx="5661306" cy="3131653"/>
              <a:chOff x="317500" y="3604982"/>
              <a:chExt cx="5778500" cy="3131653"/>
            </a:xfrm>
          </p:grpSpPr>
          <p:sp>
            <p:nvSpPr>
              <p:cNvPr id="4" name="Rectangle 3"/>
              <p:cNvSpPr/>
              <p:nvPr/>
            </p:nvSpPr>
            <p:spPr>
              <a:xfrm>
                <a:off x="317500" y="3604982"/>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7500" y="3806057"/>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7500" y="4231169"/>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7500" y="48632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7500" y="507802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500" y="5293735"/>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7500" y="5929104"/>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17500" y="6555291"/>
                <a:ext cx="5778500" cy="181344"/>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4492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Plotting this kind of data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77" y="1088385"/>
            <a:ext cx="6904061" cy="5547194"/>
          </a:xfrm>
          <a:prstGeom prst="rect">
            <a:avLst/>
          </a:prstGeom>
        </p:spPr>
      </p:pic>
      <p:sp>
        <p:nvSpPr>
          <p:cNvPr id="5" name="TextBox 4"/>
          <p:cNvSpPr txBox="1"/>
          <p:nvPr/>
        </p:nvSpPr>
        <p:spPr>
          <a:xfrm>
            <a:off x="7438768" y="1445740"/>
            <a:ext cx="4250724" cy="1569660"/>
          </a:xfrm>
          <a:prstGeom prst="rect">
            <a:avLst/>
          </a:prstGeom>
          <a:noFill/>
        </p:spPr>
        <p:txBody>
          <a:bodyPr wrap="square" rtlCol="0">
            <a:spAutoFit/>
          </a:bodyPr>
          <a:lstStyle/>
          <a:p>
            <a:r>
              <a:rPr lang="en-US" sz="2400" dirty="0"/>
              <a:t>Our results from the ANOVA and Tukey match up pretty well with our rules </a:t>
            </a:r>
            <a:r>
              <a:rPr lang="en-US" sz="2400"/>
              <a:t>of thumb about 95% CI overlaps</a:t>
            </a:r>
          </a:p>
        </p:txBody>
      </p:sp>
    </p:spTree>
    <p:extLst>
      <p:ext uri="{BB962C8B-B14F-4D97-AF65-F5344CB8AC3E}">
        <p14:creationId xmlns:p14="http://schemas.microsoft.com/office/powerpoint/2010/main" val="1823443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Example of 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97" y="997700"/>
            <a:ext cx="7435488" cy="5787466"/>
          </a:xfrm>
          <a:prstGeom prst="rect">
            <a:avLst/>
          </a:prstGeom>
        </p:spPr>
      </p:pic>
    </p:spTree>
    <p:extLst>
      <p:ext uri="{BB962C8B-B14F-4D97-AF65-F5344CB8AC3E}">
        <p14:creationId xmlns:p14="http://schemas.microsoft.com/office/powerpoint/2010/main" val="21070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Assumptions of the ANOVA</a:t>
            </a:r>
          </a:p>
        </p:txBody>
      </p:sp>
      <p:sp>
        <p:nvSpPr>
          <p:cNvPr id="4" name="TextBox 3"/>
          <p:cNvSpPr txBox="1"/>
          <p:nvPr/>
        </p:nvSpPr>
        <p:spPr>
          <a:xfrm>
            <a:off x="619463" y="1407044"/>
            <a:ext cx="10868553" cy="3418756"/>
          </a:xfrm>
          <a:prstGeom prst="rect">
            <a:avLst/>
          </a:prstGeom>
          <a:noFill/>
        </p:spPr>
        <p:txBody>
          <a:bodyPr wrap="none" rtlCol="0">
            <a:spAutoFit/>
          </a:bodyPr>
          <a:lstStyle/>
          <a:p>
            <a:pPr marL="285750" indent="-285750">
              <a:lnSpc>
                <a:spcPct val="200000"/>
              </a:lnSpc>
              <a:buFont typeface="Arial" charset="0"/>
              <a:buChar char="•"/>
            </a:pPr>
            <a:r>
              <a:rPr lang="en-US" sz="2800" dirty="0"/>
              <a:t>The variable is normally distributed within each group </a:t>
            </a:r>
          </a:p>
          <a:p>
            <a:pPr marL="285750" indent="-285750">
              <a:lnSpc>
                <a:spcPct val="200000"/>
              </a:lnSpc>
              <a:buFont typeface="Arial" charset="0"/>
              <a:buChar char="•"/>
            </a:pPr>
            <a:r>
              <a:rPr lang="en-US" sz="2800" dirty="0"/>
              <a:t>The variance is the same in the different groups </a:t>
            </a:r>
          </a:p>
          <a:p>
            <a:pPr marL="285750" indent="-285750">
              <a:lnSpc>
                <a:spcPct val="200000"/>
              </a:lnSpc>
              <a:buFont typeface="Arial" charset="0"/>
              <a:buChar char="•"/>
            </a:pPr>
            <a:r>
              <a:rPr lang="en-US" sz="2800" dirty="0"/>
              <a:t>The design is balanced – you have the same sample size for each group </a:t>
            </a:r>
          </a:p>
          <a:p>
            <a:pPr marL="285750" indent="-285750">
              <a:lnSpc>
                <a:spcPct val="200000"/>
              </a:lnSpc>
              <a:buFont typeface="Arial" charset="0"/>
              <a:buChar char="•"/>
            </a:pPr>
            <a:r>
              <a:rPr lang="en-US" sz="2800" dirty="0"/>
              <a:t>But… ANOVA is fairly robust to violations of these assumptions </a:t>
            </a:r>
          </a:p>
        </p:txBody>
      </p:sp>
    </p:spTree>
    <p:extLst>
      <p:ext uri="{BB962C8B-B14F-4D97-AF65-F5344CB8AC3E}">
        <p14:creationId xmlns:p14="http://schemas.microsoft.com/office/powerpoint/2010/main" val="172674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Alternative </a:t>
            </a:r>
          </a:p>
        </p:txBody>
      </p:sp>
      <p:sp>
        <p:nvSpPr>
          <p:cNvPr id="4" name="TextBox 3"/>
          <p:cNvSpPr txBox="1"/>
          <p:nvPr/>
        </p:nvSpPr>
        <p:spPr>
          <a:xfrm>
            <a:off x="619463" y="1407044"/>
            <a:ext cx="8875378" cy="3108543"/>
          </a:xfrm>
          <a:prstGeom prst="rect">
            <a:avLst/>
          </a:prstGeom>
          <a:noFill/>
        </p:spPr>
        <p:txBody>
          <a:bodyPr wrap="none" rtlCol="0">
            <a:spAutoFit/>
          </a:bodyPr>
          <a:lstStyle/>
          <a:p>
            <a:pPr marL="457200" indent="-457200">
              <a:buFont typeface="Arial" charset="0"/>
              <a:buChar char="•"/>
            </a:pPr>
            <a:r>
              <a:rPr lang="en-US" sz="2800" dirty="0" err="1"/>
              <a:t>Kruskal</a:t>
            </a:r>
            <a:r>
              <a:rPr lang="en-US" sz="2800" dirty="0"/>
              <a:t>-Wallis Test </a:t>
            </a:r>
          </a:p>
          <a:p>
            <a:pPr marL="457200" indent="-457200">
              <a:buFont typeface="Arial" charset="0"/>
              <a:buChar char="•"/>
            </a:pPr>
            <a:r>
              <a:rPr lang="en-US" sz="2800" dirty="0"/>
              <a:t>Based on ranks </a:t>
            </a:r>
          </a:p>
          <a:p>
            <a:pPr marL="457200" indent="-457200">
              <a:buFont typeface="Arial" charset="0"/>
              <a:buChar char="•"/>
            </a:pPr>
            <a:r>
              <a:rPr lang="en-US" sz="2800" dirty="0"/>
              <a:t>The multiple-group version of the Mann-Whitney U-test </a:t>
            </a:r>
          </a:p>
          <a:p>
            <a:endParaRPr lang="en-US" sz="2800" dirty="0"/>
          </a:p>
          <a:p>
            <a:r>
              <a:rPr lang="en-US" sz="2800" dirty="0"/>
              <a:t>R-implementation: </a:t>
            </a:r>
          </a:p>
          <a:p>
            <a:br>
              <a:rPr lang="en-US" sz="2800" dirty="0"/>
            </a:b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950" y="3837366"/>
            <a:ext cx="10452100" cy="2298700"/>
          </a:xfrm>
          <a:prstGeom prst="rect">
            <a:avLst/>
          </a:prstGeom>
        </p:spPr>
      </p:pic>
      <p:cxnSp>
        <p:nvCxnSpPr>
          <p:cNvPr id="6" name="Straight Arrow Connector 5"/>
          <p:cNvCxnSpPr/>
          <p:nvPr/>
        </p:nvCxnSpPr>
        <p:spPr>
          <a:xfrm flipH="1">
            <a:off x="9974179" y="3489158"/>
            <a:ext cx="319966" cy="19002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33296" y="2499650"/>
            <a:ext cx="2200924" cy="923330"/>
          </a:xfrm>
          <a:prstGeom prst="rect">
            <a:avLst/>
          </a:prstGeom>
          <a:noFill/>
        </p:spPr>
        <p:txBody>
          <a:bodyPr wrap="none" rtlCol="0">
            <a:spAutoFit/>
          </a:bodyPr>
          <a:lstStyle/>
          <a:p>
            <a:r>
              <a:rPr lang="en-US" dirty="0"/>
              <a:t>p-value suggests this </a:t>
            </a:r>
          </a:p>
          <a:p>
            <a:r>
              <a:rPr lang="en-US" dirty="0"/>
              <a:t>test has lower power</a:t>
            </a:r>
          </a:p>
          <a:p>
            <a:r>
              <a:rPr lang="en-US" dirty="0"/>
              <a:t>than ANOVA</a:t>
            </a:r>
          </a:p>
        </p:txBody>
      </p:sp>
    </p:spTree>
    <p:extLst>
      <p:ext uri="{BB962C8B-B14F-4D97-AF65-F5344CB8AC3E}">
        <p14:creationId xmlns:p14="http://schemas.microsoft.com/office/powerpoint/2010/main" val="700113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0C777-4DC5-29E2-01CB-9DBC2C2A02FB}"/>
              </a:ext>
            </a:extLst>
          </p:cNvPr>
          <p:cNvSpPr txBox="1"/>
          <p:nvPr/>
        </p:nvSpPr>
        <p:spPr>
          <a:xfrm>
            <a:off x="3035029" y="2645924"/>
            <a:ext cx="5452968" cy="369332"/>
          </a:xfrm>
          <a:prstGeom prst="rect">
            <a:avLst/>
          </a:prstGeom>
          <a:noFill/>
        </p:spPr>
        <p:txBody>
          <a:bodyPr wrap="none" rtlCol="0">
            <a:spAutoFit/>
          </a:bodyPr>
          <a:lstStyle/>
          <a:p>
            <a:r>
              <a:rPr lang="en-US" dirty="0"/>
              <a:t>Response = predictor variables + stochastic component</a:t>
            </a:r>
          </a:p>
        </p:txBody>
      </p:sp>
      <p:pic>
        <p:nvPicPr>
          <p:cNvPr id="7" name="Picture 6">
            <a:extLst>
              <a:ext uri="{FF2B5EF4-FFF2-40B4-BE49-F238E27FC236}">
                <a16:creationId xmlns:a16="http://schemas.microsoft.com/office/drawing/2014/main" id="{967F7DD0-D9E3-4162-1229-AEA56601C986}"/>
              </a:ext>
            </a:extLst>
          </p:cNvPr>
          <p:cNvPicPr>
            <a:picLocks noChangeAspect="1"/>
          </p:cNvPicPr>
          <p:nvPr/>
        </p:nvPicPr>
        <p:blipFill rotWithShape="1">
          <a:blip r:embed="rId2"/>
          <a:srcRect t="8781" b="21431"/>
          <a:stretch/>
        </p:blipFill>
        <p:spPr>
          <a:xfrm>
            <a:off x="-110247" y="266699"/>
            <a:ext cx="12412494" cy="6121401"/>
          </a:xfrm>
          <a:prstGeom prst="rect">
            <a:avLst/>
          </a:prstGeom>
        </p:spPr>
      </p:pic>
    </p:spTree>
    <p:extLst>
      <p:ext uri="{BB962C8B-B14F-4D97-AF65-F5344CB8AC3E}">
        <p14:creationId xmlns:p14="http://schemas.microsoft.com/office/powerpoint/2010/main" val="1251650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 Non-Parametric post-hoc </a:t>
            </a:r>
          </a:p>
        </p:txBody>
      </p:sp>
      <p:sp>
        <p:nvSpPr>
          <p:cNvPr id="4" name="TextBox 3"/>
          <p:cNvSpPr txBox="1"/>
          <p:nvPr/>
        </p:nvSpPr>
        <p:spPr>
          <a:xfrm>
            <a:off x="251715" y="1317592"/>
            <a:ext cx="5761459" cy="2739211"/>
          </a:xfrm>
          <a:prstGeom prst="rect">
            <a:avLst/>
          </a:prstGeom>
          <a:noFill/>
        </p:spPr>
        <p:txBody>
          <a:bodyPr wrap="square" rtlCol="0">
            <a:spAutoFit/>
          </a:bodyPr>
          <a:lstStyle/>
          <a:p>
            <a:pPr marL="457200" indent="-457200">
              <a:buFont typeface="Arial" charset="0"/>
              <a:buChar char="•"/>
            </a:pPr>
            <a:r>
              <a:rPr lang="en-US" sz="2800" dirty="0"/>
              <a:t>Dunn’s test </a:t>
            </a:r>
            <a:r>
              <a:rPr lang="mr-IN" sz="2800" dirty="0"/>
              <a:t>–</a:t>
            </a:r>
            <a:r>
              <a:rPr lang="en-US" sz="2800" dirty="0"/>
              <a:t> is the non-parametric equivalent of the Tukey </a:t>
            </a:r>
          </a:p>
          <a:p>
            <a:endParaRPr lang="en-US" sz="2800" dirty="0"/>
          </a:p>
          <a:p>
            <a:pPr lvl="1"/>
            <a:r>
              <a:rPr lang="en-US" sz="1600" dirty="0"/>
              <a:t>Not in base R need to install:</a:t>
            </a:r>
          </a:p>
          <a:p>
            <a:pPr lvl="1"/>
            <a:r>
              <a:rPr lang="en-US" sz="1600" dirty="0" err="1"/>
              <a:t>install.packages</a:t>
            </a:r>
            <a:r>
              <a:rPr lang="en-US" sz="1600" dirty="0"/>
              <a:t>(“</a:t>
            </a:r>
            <a:r>
              <a:rPr lang="en-US" sz="1600" dirty="0" err="1"/>
              <a:t>dunn.test</a:t>
            </a:r>
            <a:r>
              <a:rPr lang="en-US" sz="1600" dirty="0"/>
              <a:t>”, dependencies=TRUE) </a:t>
            </a:r>
          </a:p>
          <a:p>
            <a:br>
              <a:rPr lang="en-US" sz="2800" dirty="0"/>
            </a:br>
            <a:endParaRPr lang="en-US" sz="2800" dirty="0"/>
          </a:p>
        </p:txBody>
      </p:sp>
      <p:grpSp>
        <p:nvGrpSpPr>
          <p:cNvPr id="11" name="Group 10"/>
          <p:cNvGrpSpPr/>
          <p:nvPr/>
        </p:nvGrpSpPr>
        <p:grpSpPr>
          <a:xfrm>
            <a:off x="6400800" y="1073791"/>
            <a:ext cx="5533881" cy="5426400"/>
            <a:chOff x="5510365" y="1546190"/>
            <a:chExt cx="5082533" cy="498381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0365" y="1868557"/>
              <a:ext cx="5082532" cy="4661451"/>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2521" b="11310"/>
            <a:stretch/>
          </p:blipFill>
          <p:spPr>
            <a:xfrm>
              <a:off x="5510366" y="1546190"/>
              <a:ext cx="5082532" cy="1087678"/>
            </a:xfrm>
            <a:prstGeom prst="rect">
              <a:avLst/>
            </a:prstGeom>
          </p:spPr>
        </p:pic>
      </p:grpSp>
      <p:grpSp>
        <p:nvGrpSpPr>
          <p:cNvPr id="16" name="Group 15"/>
          <p:cNvGrpSpPr/>
          <p:nvPr/>
        </p:nvGrpSpPr>
        <p:grpSpPr>
          <a:xfrm>
            <a:off x="7444409" y="4902742"/>
            <a:ext cx="4369904" cy="1044169"/>
            <a:chOff x="7444409" y="4902742"/>
            <a:chExt cx="4369904" cy="1044169"/>
          </a:xfrm>
        </p:grpSpPr>
        <p:sp>
          <p:nvSpPr>
            <p:cNvPr id="12" name="Rectangle 11"/>
            <p:cNvSpPr/>
            <p:nvPr/>
          </p:nvSpPr>
          <p:spPr>
            <a:xfrm>
              <a:off x="7444409" y="4902743"/>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2426" y="49027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029122" y="5512342"/>
              <a:ext cx="785191" cy="434569"/>
            </a:xfrm>
            <a:prstGeom prst="rect">
              <a:avLst/>
            </a:prstGeom>
            <a:solidFill>
              <a:srgbClr val="FFFF00">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87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Summary </a:t>
            </a:r>
          </a:p>
        </p:txBody>
      </p:sp>
      <p:sp>
        <p:nvSpPr>
          <p:cNvPr id="4" name="TextBox 3"/>
          <p:cNvSpPr txBox="1"/>
          <p:nvPr/>
        </p:nvSpPr>
        <p:spPr>
          <a:xfrm>
            <a:off x="496670" y="1029357"/>
            <a:ext cx="11198660" cy="5262979"/>
          </a:xfrm>
          <a:prstGeom prst="rect">
            <a:avLst/>
          </a:prstGeom>
          <a:noFill/>
        </p:spPr>
        <p:txBody>
          <a:bodyPr wrap="square" rtlCol="0">
            <a:spAutoFit/>
          </a:bodyPr>
          <a:lstStyle/>
          <a:p>
            <a:pPr marL="457200" indent="-457200">
              <a:buFont typeface="Arial" charset="0"/>
              <a:buChar char="•"/>
            </a:pPr>
            <a:r>
              <a:rPr lang="en-US" sz="2800" dirty="0"/>
              <a:t>ANOVA is the foundation of essentially all tests comparing multiple means </a:t>
            </a:r>
          </a:p>
          <a:p>
            <a:pPr marL="457200" indent="-457200">
              <a:buFont typeface="Arial" charset="0"/>
              <a:buChar char="•"/>
            </a:pPr>
            <a:r>
              <a:rPr lang="en-US" sz="2800" dirty="0"/>
              <a:t>Don’t make it too complicated – the null hypothesis is simple: they are all the same. </a:t>
            </a:r>
          </a:p>
          <a:p>
            <a:pPr marL="457200" indent="-457200">
              <a:buFont typeface="Arial" charset="0"/>
              <a:buChar char="•"/>
            </a:pPr>
            <a:r>
              <a:rPr lang="en-US" sz="2800" dirty="0"/>
              <a:t>Post-hoc tests are important for determining which means are the source of a significant ANOVA.</a:t>
            </a:r>
          </a:p>
          <a:p>
            <a:pPr marL="457200" indent="-457200">
              <a:buFont typeface="Arial" charset="0"/>
              <a:buChar char="•"/>
            </a:pPr>
            <a:r>
              <a:rPr lang="en-US" sz="2800" dirty="0"/>
              <a:t>You can only justify a post-hoc test if the ANOVA is significant in the first place.</a:t>
            </a:r>
          </a:p>
          <a:p>
            <a:pPr marL="457200" indent="-457200">
              <a:buFont typeface="Arial" charset="0"/>
              <a:buChar char="•"/>
            </a:pPr>
            <a:r>
              <a:rPr lang="en-US" sz="2800" dirty="0"/>
              <a:t>Before applying ANOVA, check that your data fit the assumptions (consider transforming the data lots of times this will be based on your biological knowledge because you will have insufficient data to say much about the observed distribution) </a:t>
            </a:r>
          </a:p>
        </p:txBody>
      </p:sp>
    </p:spTree>
    <p:extLst>
      <p:ext uri="{BB962C8B-B14F-4D97-AF65-F5344CB8AC3E}">
        <p14:creationId xmlns:p14="http://schemas.microsoft.com/office/powerpoint/2010/main" val="73630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ANOVA Practice Problems </a:t>
            </a:r>
          </a:p>
        </p:txBody>
      </p:sp>
      <p:sp>
        <p:nvSpPr>
          <p:cNvPr id="4" name="TextBox 3"/>
          <p:cNvSpPr txBox="1"/>
          <p:nvPr/>
        </p:nvSpPr>
        <p:spPr>
          <a:xfrm>
            <a:off x="496670" y="1029357"/>
            <a:ext cx="11198660" cy="2246769"/>
          </a:xfrm>
          <a:prstGeom prst="rect">
            <a:avLst/>
          </a:prstGeom>
          <a:noFill/>
        </p:spPr>
        <p:txBody>
          <a:bodyPr wrap="square" rtlCol="0">
            <a:spAutoFit/>
          </a:bodyPr>
          <a:lstStyle/>
          <a:p>
            <a:pPr marL="457200" indent="-457200">
              <a:buFont typeface="Arial" charset="0"/>
              <a:buChar char="•"/>
            </a:pPr>
            <a:r>
              <a:rPr lang="en-US" sz="2800" dirty="0"/>
              <a:t>Use the chick weights dataset included in R data("</a:t>
            </a:r>
            <a:r>
              <a:rPr lang="en-US" sz="2800" dirty="0" err="1"/>
              <a:t>chickwts</a:t>
            </a:r>
            <a:r>
              <a:rPr lang="en-US" sz="2800" dirty="0"/>
              <a:t>"). Reduce the data down to just soybean and sunflower. Run an ANOVA and determine whether these foods lead to significant differences in weight.</a:t>
            </a:r>
          </a:p>
          <a:p>
            <a:pPr marL="457200" indent="-457200">
              <a:buFont typeface="Arial" charset="0"/>
              <a:buChar char="•"/>
            </a:pPr>
            <a:endParaRPr lang="en-US" sz="2800" dirty="0"/>
          </a:p>
          <a:p>
            <a:pPr marL="457200" indent="-457200">
              <a:buFont typeface="Arial" charset="0"/>
              <a:buChar char="•"/>
            </a:pPr>
            <a:endParaRPr lang="en-US" sz="2800" dirty="0"/>
          </a:p>
        </p:txBody>
      </p:sp>
    </p:spTree>
    <p:extLst>
      <p:ext uri="{BB962C8B-B14F-4D97-AF65-F5344CB8AC3E}">
        <p14:creationId xmlns:p14="http://schemas.microsoft.com/office/powerpoint/2010/main" val="80592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Hypothesis testing has limits</a:t>
            </a:r>
          </a:p>
        </p:txBody>
      </p:sp>
      <p:sp>
        <p:nvSpPr>
          <p:cNvPr id="3" name="TextBox 2">
            <a:extLst>
              <a:ext uri="{FF2B5EF4-FFF2-40B4-BE49-F238E27FC236}">
                <a16:creationId xmlns:a16="http://schemas.microsoft.com/office/drawing/2014/main" id="{9115C194-776E-434B-461F-BB544D3E5C03}"/>
              </a:ext>
            </a:extLst>
          </p:cNvPr>
          <p:cNvSpPr txBox="1"/>
          <p:nvPr/>
        </p:nvSpPr>
        <p:spPr>
          <a:xfrm>
            <a:off x="823608" y="1536970"/>
            <a:ext cx="10544783" cy="4832092"/>
          </a:xfrm>
          <a:prstGeom prst="rect">
            <a:avLst/>
          </a:prstGeom>
          <a:noFill/>
        </p:spPr>
        <p:txBody>
          <a:bodyPr wrap="square" rtlCol="0">
            <a:spAutoFit/>
          </a:bodyPr>
          <a:lstStyle/>
          <a:p>
            <a:r>
              <a:rPr lang="en-US" sz="2800" dirty="0"/>
              <a:t>Often times we want to say more than something has an effect. We want to understand exactly how a predictor variable impacts a response variable.</a:t>
            </a:r>
          </a:p>
          <a:p>
            <a:endParaRPr lang="en-US" sz="2800" dirty="0"/>
          </a:p>
          <a:p>
            <a:r>
              <a:rPr lang="en-US" sz="2800" dirty="0"/>
              <a:t>Often times we have complex relationships where several variables (continuous and discrete) impact our response variable and we need to understand how all of these things work together to determine our observations.</a:t>
            </a:r>
          </a:p>
          <a:p>
            <a:endParaRPr lang="en-US" sz="2800" dirty="0"/>
          </a:p>
          <a:p>
            <a:r>
              <a:rPr lang="en-US" sz="2800" dirty="0"/>
              <a:t>This is when we should think about moving to generalized linear models!</a:t>
            </a:r>
          </a:p>
        </p:txBody>
      </p:sp>
    </p:spTree>
    <p:extLst>
      <p:ext uri="{BB962C8B-B14F-4D97-AF65-F5344CB8AC3E}">
        <p14:creationId xmlns:p14="http://schemas.microsoft.com/office/powerpoint/2010/main" val="235625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The Plan</a:t>
            </a:r>
          </a:p>
        </p:txBody>
      </p:sp>
      <p:sp>
        <p:nvSpPr>
          <p:cNvPr id="4" name="TextBox 3">
            <a:extLst>
              <a:ext uri="{FF2B5EF4-FFF2-40B4-BE49-F238E27FC236}">
                <a16:creationId xmlns:a16="http://schemas.microsoft.com/office/drawing/2014/main" id="{B53F6200-D9FF-FA8F-F0EB-E0B65A42A4BD}"/>
              </a:ext>
            </a:extLst>
          </p:cNvPr>
          <p:cNvSpPr txBox="1"/>
          <p:nvPr/>
        </p:nvSpPr>
        <p:spPr>
          <a:xfrm>
            <a:off x="1108954" y="1848256"/>
            <a:ext cx="7937301" cy="3447098"/>
          </a:xfrm>
          <a:prstGeom prst="rect">
            <a:avLst/>
          </a:prstGeom>
          <a:noFill/>
        </p:spPr>
        <p:txBody>
          <a:bodyPr wrap="none" rtlCol="0">
            <a:spAutoFit/>
          </a:bodyPr>
          <a:lstStyle/>
          <a:p>
            <a:pPr marL="742950" indent="-742950">
              <a:buFont typeface="+mj-lt"/>
              <a:buAutoNum type="arabicPeriod"/>
            </a:pPr>
            <a:r>
              <a:rPr lang="en-US" sz="4000" dirty="0"/>
              <a:t>Linear regression</a:t>
            </a:r>
          </a:p>
          <a:p>
            <a:pPr marL="742950" indent="-742950">
              <a:buFont typeface="+mj-lt"/>
              <a:buAutoNum type="arabicPeriod"/>
            </a:pPr>
            <a:r>
              <a:rPr lang="en-US" sz="4000" dirty="0"/>
              <a:t>Poisson regression</a:t>
            </a:r>
          </a:p>
          <a:p>
            <a:pPr marL="742950" indent="-742950">
              <a:buFont typeface="+mj-lt"/>
              <a:buAutoNum type="arabicPeriod"/>
            </a:pPr>
            <a:r>
              <a:rPr lang="en-US" sz="4000" dirty="0"/>
              <a:t>Binomial regression</a:t>
            </a:r>
          </a:p>
          <a:p>
            <a:pPr marL="742950" indent="-742950">
              <a:buFont typeface="+mj-lt"/>
              <a:buAutoNum type="arabicPeriod"/>
            </a:pPr>
            <a:r>
              <a:rPr lang="en-US" sz="4000" dirty="0"/>
              <a:t>GLMs with a mix of variable types</a:t>
            </a:r>
          </a:p>
          <a:p>
            <a:pPr marL="742950" indent="-742950">
              <a:buFont typeface="+mj-lt"/>
              <a:buAutoNum type="arabicPeriod"/>
            </a:pPr>
            <a:r>
              <a:rPr lang="en-US" sz="4000" dirty="0"/>
              <a:t>Mixed effects models</a:t>
            </a:r>
          </a:p>
          <a:p>
            <a:pPr marL="342900" indent="-342900">
              <a:buFont typeface="+mj-lt"/>
              <a:buAutoNum type="arabicPeriod"/>
            </a:pPr>
            <a:endParaRPr lang="en-US" dirty="0"/>
          </a:p>
        </p:txBody>
      </p:sp>
    </p:spTree>
    <p:extLst>
      <p:ext uri="{BB962C8B-B14F-4D97-AF65-F5344CB8AC3E}">
        <p14:creationId xmlns:p14="http://schemas.microsoft.com/office/powerpoint/2010/main" val="1041994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sp>
        <p:nvSpPr>
          <p:cNvPr id="3" name="Rectangle 2"/>
          <p:cNvSpPr/>
          <p:nvPr/>
        </p:nvSpPr>
        <p:spPr>
          <a:xfrm>
            <a:off x="592667" y="1028343"/>
            <a:ext cx="10227734" cy="4524315"/>
          </a:xfrm>
          <a:prstGeom prst="rect">
            <a:avLst/>
          </a:prstGeom>
        </p:spPr>
        <p:txBody>
          <a:bodyPr wrap="square">
            <a:spAutoFit/>
          </a:bodyPr>
          <a:lstStyle/>
          <a:p>
            <a:pPr marL="342900" indent="-342900">
              <a:buFont typeface="Arial" charset="0"/>
              <a:buChar char="•"/>
            </a:pPr>
            <a:r>
              <a:rPr lang="en-US" sz="3200" dirty="0"/>
              <a:t>Used to compare the means among more than two groups </a:t>
            </a:r>
          </a:p>
          <a:p>
            <a:pPr marL="342900" indent="-342900">
              <a:buFont typeface="Arial" charset="0"/>
              <a:buChar char="•"/>
            </a:pPr>
            <a:endParaRPr lang="en-US" sz="3200" dirty="0"/>
          </a:p>
          <a:p>
            <a:pPr marL="342900" indent="-342900">
              <a:buFont typeface="Arial" charset="0"/>
              <a:buChar char="•"/>
            </a:pPr>
            <a:r>
              <a:rPr lang="en-US" sz="3200" dirty="0"/>
              <a:t>If you are comparing three groups, for instance, you cannot just do three pair-wise </a:t>
            </a:r>
            <a:r>
              <a:rPr lang="en-US" sz="3200" i="1" dirty="0"/>
              <a:t>t</a:t>
            </a:r>
            <a:r>
              <a:rPr lang="en-US" sz="3200" dirty="0"/>
              <a:t>-tests – this approach would cause too many false positives </a:t>
            </a:r>
          </a:p>
          <a:p>
            <a:pPr marL="342900" indent="-342900">
              <a:buFont typeface="Arial" charset="0"/>
              <a:buChar char="•"/>
            </a:pPr>
            <a:endParaRPr lang="en-US" sz="3200" dirty="0"/>
          </a:p>
          <a:p>
            <a:pPr marL="342900" indent="-342900">
              <a:buFont typeface="Arial" charset="0"/>
              <a:buChar char="•"/>
            </a:pPr>
            <a:r>
              <a:rPr lang="en-US" sz="3200" dirty="0"/>
              <a:t>ANOVA takes into account the fact that you are comparing multiple groups and controls the false positive rate.</a:t>
            </a:r>
            <a:endParaRPr lang="en-US" sz="3200" dirty="0">
              <a:effectLst/>
              <a:latin typeface="Calibri" charset="0"/>
            </a:endParaRPr>
          </a:p>
        </p:txBody>
      </p:sp>
    </p:spTree>
    <p:extLst>
      <p:ext uri="{BB962C8B-B14F-4D97-AF65-F5344CB8AC3E}">
        <p14:creationId xmlns:p14="http://schemas.microsoft.com/office/powerpoint/2010/main" val="105152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115364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Tree>
    <p:extLst>
      <p:ext uri="{BB962C8B-B14F-4D97-AF65-F5344CB8AC3E}">
        <p14:creationId xmlns:p14="http://schemas.microsoft.com/office/powerpoint/2010/main" val="77873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a:blip r:embed="rId2"/>
                <a:stretch>
                  <a:fillRect t="-31690" b="-26761"/>
                </a:stretch>
              </a:blipFill>
            </p:spPr>
            <p:txBody>
              <a:bodyPr/>
              <a:lstStyle/>
              <a:p>
                <a:r>
                  <a:rPr lang="en-US">
                    <a:noFill/>
                  </a:rPr>
                  <a:t> </a:t>
                </a:r>
              </a:p>
            </p:txBody>
          </p:sp>
        </mc:Fallback>
      </mc:AlternateContent>
      <p:graphicFrame>
        <p:nvGraphicFramePr>
          <p:cNvPr id="6" name="Table 5"/>
          <p:cNvGraphicFramePr>
            <a:graphicFrameLocks noGrp="1"/>
          </p:cNvGraphicFramePr>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4" name="TextBox 3">
            <a:extLst>
              <a:ext uri="{FF2B5EF4-FFF2-40B4-BE49-F238E27FC236}">
                <a16:creationId xmlns:a16="http://schemas.microsoft.com/office/drawing/2014/main" id="{5D8C1A97-7C1B-2A4D-96E4-C0E923CEFF4B}"/>
              </a:ext>
            </a:extLst>
          </p:cNvPr>
          <p:cNvSpPr txBox="1"/>
          <p:nvPr/>
        </p:nvSpPr>
        <p:spPr>
          <a:xfrm>
            <a:off x="6977743" y="4691743"/>
            <a:ext cx="2108206" cy="369332"/>
          </a:xfrm>
          <a:prstGeom prst="rect">
            <a:avLst/>
          </a:prstGeom>
          <a:noFill/>
          <a:ln>
            <a:noFill/>
          </a:ln>
        </p:spPr>
        <p:txBody>
          <a:bodyPr wrap="none" rtlCol="0">
            <a:spAutoFit/>
          </a:bodyPr>
          <a:lstStyle/>
          <a:p>
            <a:r>
              <a:rPr lang="en-US" dirty="0">
                <a:solidFill>
                  <a:srgbClr val="C00000"/>
                </a:solidFill>
              </a:rPr>
              <a:t>number of groups -1</a:t>
            </a:r>
          </a:p>
        </p:txBody>
      </p:sp>
      <p:sp>
        <p:nvSpPr>
          <p:cNvPr id="8" name="TextBox 7">
            <a:extLst>
              <a:ext uri="{FF2B5EF4-FFF2-40B4-BE49-F238E27FC236}">
                <a16:creationId xmlns:a16="http://schemas.microsoft.com/office/drawing/2014/main" id="{C398F88D-393B-4848-9AEC-678584279B4E}"/>
              </a:ext>
            </a:extLst>
          </p:cNvPr>
          <p:cNvSpPr txBox="1"/>
          <p:nvPr/>
        </p:nvSpPr>
        <p:spPr>
          <a:xfrm>
            <a:off x="6977743" y="5649685"/>
            <a:ext cx="3807389" cy="369332"/>
          </a:xfrm>
          <a:prstGeom prst="rect">
            <a:avLst/>
          </a:prstGeom>
          <a:noFill/>
          <a:ln>
            <a:noFill/>
          </a:ln>
        </p:spPr>
        <p:txBody>
          <a:bodyPr wrap="none" rtlCol="0">
            <a:spAutoFit/>
          </a:bodyPr>
          <a:lstStyle/>
          <a:p>
            <a:r>
              <a:rPr lang="en-US" dirty="0">
                <a:solidFill>
                  <a:srgbClr val="C00000"/>
                </a:solidFill>
              </a:rPr>
              <a:t>number of sample – number of groups</a:t>
            </a:r>
          </a:p>
        </p:txBody>
      </p:sp>
      <p:cxnSp>
        <p:nvCxnSpPr>
          <p:cNvPr id="9" name="Straight Arrow Connector 8">
            <a:extLst>
              <a:ext uri="{FF2B5EF4-FFF2-40B4-BE49-F238E27FC236}">
                <a16:creationId xmlns:a16="http://schemas.microsoft.com/office/drawing/2014/main" id="{612400E0-715E-8E48-8426-83513A631A92}"/>
              </a:ext>
            </a:extLst>
          </p:cNvPr>
          <p:cNvCxnSpPr>
            <a:stCxn id="4" idx="1"/>
          </p:cNvCxnSpPr>
          <p:nvPr/>
        </p:nvCxnSpPr>
        <p:spPr>
          <a:xfrm flipH="1">
            <a:off x="4811486" y="4876409"/>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2C12011-2C23-2C4E-B5E5-B38B70236BB5}"/>
              </a:ext>
            </a:extLst>
          </p:cNvPr>
          <p:cNvCxnSpPr/>
          <p:nvPr/>
        </p:nvCxnSpPr>
        <p:spPr>
          <a:xfrm flipH="1">
            <a:off x="4811485" y="5834351"/>
            <a:ext cx="2166257" cy="35962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6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3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cxnSp>
        <p:nvCxnSpPr>
          <p:cNvPr id="11" name="Straight Arrow Connector 10"/>
          <p:cNvCxnSpPr>
            <a:stCxn id="9" idx="1"/>
          </p:cNvCxnSpPr>
          <p:nvPr/>
        </p:nvCxnSpPr>
        <p:spPr>
          <a:xfrm flipH="1">
            <a:off x="4660900" y="2203504"/>
            <a:ext cx="2684391" cy="2165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6900" y="4518522"/>
            <a:ext cx="2425700"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5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normAutofit/>
          </a:bodyPr>
          <a:lstStyle/>
          <a:p>
            <a:pPr algn="ctr"/>
            <a:r>
              <a:rPr lang="en-US" b="1" dirty="0">
                <a:solidFill>
                  <a:schemeClr val="bg1"/>
                </a:solidFill>
              </a:rPr>
              <a:t>Analysis of Variance</a:t>
            </a:r>
          </a:p>
        </p:txBody>
      </p:sp>
      <mc:AlternateContent xmlns:mc="http://schemas.openxmlformats.org/markup-compatibility/2006" xmlns:a14="http://schemas.microsoft.com/office/drawing/2010/main">
        <mc:Choice Requires="a14">
          <p:sp>
            <p:nvSpPr>
              <p:cNvPr id="3" name="Rectangle 2"/>
              <p:cNvSpPr/>
              <p:nvPr/>
            </p:nvSpPr>
            <p:spPr>
              <a:xfrm>
                <a:off x="910168" y="4549823"/>
                <a:ext cx="5071533" cy="17958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effectLst/>
                          <a:latin typeface="Cambria Math" charset="0"/>
                        </a:rPr>
                        <m:t>𝑓</m:t>
                      </m:r>
                      <m:r>
                        <a:rPr lang="en-US" sz="2400" b="0" i="1" smtClean="0">
                          <a:effectLst/>
                          <a:latin typeface="Cambria Math" charset="0"/>
                        </a:rPr>
                        <m:t> </m:t>
                      </m:r>
                      <m:r>
                        <a:rPr lang="en-US" sz="2400" b="0" i="1" smtClean="0">
                          <a:effectLst/>
                          <a:latin typeface="Cambria Math" charset="0"/>
                        </a:rPr>
                        <m:t>𝑠𝑡𝑎𝑡𝑖𝑠𝑡𝑖𝑐</m:t>
                      </m:r>
                      <m:r>
                        <a:rPr lang="en-US" sz="2400" b="0" i="1" smtClean="0">
                          <a:effectLst/>
                          <a:latin typeface="Cambria Math" charset="0"/>
                        </a:rPr>
                        <m:t>=</m:t>
                      </m:r>
                      <m:f>
                        <m:fPr>
                          <m:ctrlPr>
                            <a:rPr lang="mr-IN" sz="2400" i="1" smtClean="0">
                              <a:effectLst/>
                              <a:latin typeface="Cambria Math" panose="02040503050406030204" pitchFamily="18" charset="0"/>
                            </a:rPr>
                          </m:ctrlPr>
                        </m:fPr>
                        <m:num>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Sup>
                                    <m:sSupPr>
                                      <m:ctrlPr>
                                        <a:rPr lang="en-US" sz="2400" b="0" i="1" smtClean="0">
                                          <a:effectLst/>
                                          <a:latin typeface="Cambria Math" panose="02040503050406030204" pitchFamily="18" charset="0"/>
                                        </a:rPr>
                                      </m:ctrlPr>
                                    </m:sSupPr>
                                    <m:e>
                                      <m:r>
                                        <a:rPr lang="en-US" sz="2400" i="1">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𝑗</m:t>
                                          </m:r>
                                        </m:sub>
                                      </m:sSub>
                                      <m:r>
                                        <a:rPr lang="en-US" sz="2400" i="1">
                                          <a:latin typeface="Cambria Math" charset="0"/>
                                        </a:rPr>
                                        <m:t>−</m:t>
                                      </m:r>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m:t>
                                      </m:r>
                                    </m:e>
                                    <m:sup>
                                      <m:r>
                                        <a:rPr lang="en-US" sz="2400" b="0" i="1" smtClean="0">
                                          <a:effectLst/>
                                          <a:latin typeface="Cambria Math" charset="0"/>
                                        </a:rPr>
                                        <m:t>2</m:t>
                                      </m:r>
                                    </m:sup>
                                  </m:sSup>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𝑠𝑠𝑏</m:t>
                                  </m:r>
                                </m:sub>
                              </m:sSub>
                            </m:den>
                          </m:f>
                        </m:num>
                        <m:den>
                          <m:f>
                            <m:fPr>
                              <m:ctrlPr>
                                <a:rPr lang="mr-IN" sz="2400" i="1" smtClean="0">
                                  <a:effectLst/>
                                  <a:latin typeface="Cambria Math" panose="02040503050406030204" pitchFamily="18" charset="0"/>
                                </a:rPr>
                              </m:ctrlPr>
                            </m:fPr>
                            <m:num>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𝑗</m:t>
                                  </m:r>
                                  <m:r>
                                    <a:rPr lang="en-US" sz="2400" b="0" i="1" smtClean="0">
                                      <a:effectLst/>
                                      <a:latin typeface="Cambria Math" charset="0"/>
                                    </a:rPr>
                                    <m:t>=1</m:t>
                                  </m:r>
                                </m:sub>
                                <m:sup>
                                  <m:r>
                                    <a:rPr lang="en-US" sz="2400" b="0" i="1" smtClean="0">
                                      <a:effectLst/>
                                      <a:latin typeface="Cambria Math" charset="0"/>
                                    </a:rPr>
                                    <m:t>𝑝</m:t>
                                  </m:r>
                                </m:sup>
                                <m:e>
                                  <m:nary>
                                    <m:naryPr>
                                      <m:chr m:val="∑"/>
                                      <m:ctrlPr>
                                        <a:rPr lang="is-IS" sz="2400" i="1" smtClean="0">
                                          <a:effectLst/>
                                          <a:latin typeface="Cambria Math" panose="02040503050406030204" pitchFamily="18" charset="0"/>
                                        </a:rPr>
                                      </m:ctrlPr>
                                    </m:naryPr>
                                    <m:sub>
                                      <m:r>
                                        <m:rPr>
                                          <m:brk m:alnAt="23"/>
                                        </m:rPr>
                                        <a:rPr lang="en-US" sz="2400" b="0" i="1" smtClean="0">
                                          <a:effectLst/>
                                          <a:latin typeface="Cambria Math" charset="0"/>
                                        </a:rPr>
                                        <m:t>𝑖</m:t>
                                      </m:r>
                                      <m:r>
                                        <a:rPr lang="en-US" sz="2400" b="0" i="1" smtClean="0">
                                          <a:effectLst/>
                                          <a:latin typeface="Cambria Math" charset="0"/>
                                        </a:rPr>
                                        <m:t>=1</m:t>
                                      </m:r>
                                    </m:sub>
                                    <m:sup>
                                      <m:sSub>
                                        <m:sSubPr>
                                          <m:ctrlPr>
                                            <a:rPr lang="en-US" sz="2400" i="1" smtClean="0">
                                              <a:effectLst/>
                                              <a:latin typeface="Cambria Math" panose="02040503050406030204" pitchFamily="18" charset="0"/>
                                            </a:rPr>
                                          </m:ctrlPr>
                                        </m:sSubPr>
                                        <m:e>
                                          <m:r>
                                            <a:rPr lang="en-US" sz="2400" b="0" i="1" smtClean="0">
                                              <a:effectLst/>
                                              <a:latin typeface="Cambria Math" charset="0"/>
                                            </a:rPr>
                                            <m:t>𝑛</m:t>
                                          </m:r>
                                        </m:e>
                                        <m:sub>
                                          <m:r>
                                            <a:rPr lang="en-US" sz="2400" b="0" i="1" smtClean="0">
                                              <a:effectLst/>
                                              <a:latin typeface="Cambria Math" charset="0"/>
                                            </a:rPr>
                                            <m:t>𝑗</m:t>
                                          </m:r>
                                        </m:sub>
                                      </m:sSub>
                                    </m:sup>
                                    <m:e>
                                      <m:sSup>
                                        <m:sSupPr>
                                          <m:ctrlPr>
                                            <a:rPr lang="is-IS" sz="2400" i="1" smtClean="0">
                                              <a:effectLst/>
                                              <a:latin typeface="Cambria Math" panose="02040503050406030204" pitchFamily="18" charset="0"/>
                                            </a:rPr>
                                          </m:ctrlPr>
                                        </m:sSupPr>
                                        <m:e>
                                          <m:r>
                                            <a:rPr lang="en-US" sz="2400" b="0" i="1" smtClean="0">
                                              <a:effectLst/>
                                              <a:latin typeface="Cambria Math" charset="0"/>
                                            </a:rPr>
                                            <m:t>(</m:t>
                                          </m:r>
                                          <m:sSub>
                                            <m:sSubPr>
                                              <m:ctrlPr>
                                                <a:rPr lang="en-US" sz="2400" b="0" i="1" smtClean="0">
                                                  <a:effectLst/>
                                                  <a:latin typeface="Cambria Math" panose="02040503050406030204" pitchFamily="18" charset="0"/>
                                                </a:rPr>
                                              </m:ctrlPr>
                                            </m:sSubPr>
                                            <m:e>
                                              <m:r>
                                                <a:rPr lang="en-US" sz="2400" b="0" i="1" smtClean="0">
                                                  <a:effectLst/>
                                                  <a:latin typeface="Cambria Math" charset="0"/>
                                                </a:rPr>
                                                <m:t>𝑥</m:t>
                                              </m:r>
                                            </m:e>
                                            <m:sub>
                                              <m:r>
                                                <a:rPr lang="en-US" sz="2400" b="0" i="1" smtClean="0">
                                                  <a:effectLst/>
                                                  <a:latin typeface="Cambria Math" charset="0"/>
                                                </a:rPr>
                                                <m:t>𝑖𝑗</m:t>
                                              </m:r>
                                            </m:sub>
                                          </m:sSub>
                                          <m:r>
                                            <a:rPr lang="en-US" sz="2400" b="0" i="1" smtClean="0">
                                              <a:effectLst/>
                                              <a:latin typeface="Cambria Math" charset="0"/>
                                            </a:rPr>
                                            <m:t>−</m:t>
                                          </m:r>
                                          <m:sSub>
                                            <m:sSubPr>
                                              <m:ctrlPr>
                                                <a:rPr lang="en-US" sz="2400" b="0" i="1" smtClean="0">
                                                  <a:effectLst/>
                                                  <a:latin typeface="Cambria Math" panose="02040503050406030204" pitchFamily="18" charset="0"/>
                                                </a:rPr>
                                              </m:ctrlPr>
                                            </m:sSubPr>
                                            <m:e>
                                              <m:acc>
                                                <m:accPr>
                                                  <m:chr m:val="̅"/>
                                                  <m:ctrlPr>
                                                    <a:rPr lang="en-US" sz="2400" b="0" i="1" smtClean="0">
                                                      <a:effectLst/>
                                                      <a:latin typeface="Cambria Math" panose="02040503050406030204" pitchFamily="18" charset="0"/>
                                                    </a:rPr>
                                                  </m:ctrlPr>
                                                </m:accPr>
                                                <m:e>
                                                  <m:r>
                                                    <a:rPr lang="en-US" sz="2400" b="0" i="1" smtClean="0">
                                                      <a:effectLst/>
                                                      <a:latin typeface="Cambria Math" charset="0"/>
                                                    </a:rPr>
                                                    <m:t>𝑥</m:t>
                                                  </m:r>
                                                </m:e>
                                              </m:acc>
                                            </m:e>
                                            <m:sub>
                                              <m:r>
                                                <a:rPr lang="en-US" sz="2400" b="0" i="1" smtClean="0">
                                                  <a:effectLst/>
                                                  <a:latin typeface="Cambria Math" charset="0"/>
                                                </a:rPr>
                                                <m:t>𝑗</m:t>
                                              </m:r>
                                            </m:sub>
                                          </m:sSub>
                                          <m:r>
                                            <a:rPr lang="en-US" sz="2400" b="0" i="1" smtClean="0">
                                              <a:effectLst/>
                                              <a:latin typeface="Cambria Math" charset="0"/>
                                            </a:rPr>
                                            <m:t>)</m:t>
                                          </m:r>
                                        </m:e>
                                        <m:sup>
                                          <m:r>
                                            <a:rPr lang="en-US" sz="2400" b="0" i="1" smtClean="0">
                                              <a:effectLst/>
                                              <a:latin typeface="Cambria Math" charset="0"/>
                                            </a:rPr>
                                            <m:t>2</m:t>
                                          </m:r>
                                        </m:sup>
                                      </m:sSup>
                                    </m:e>
                                  </m:nary>
                                </m:e>
                              </m:nary>
                            </m:num>
                            <m:den>
                              <m:sSub>
                                <m:sSubPr>
                                  <m:ctrlPr>
                                    <a:rPr lang="en-US" sz="2400" i="1" smtClean="0">
                                      <a:effectLst/>
                                      <a:latin typeface="Cambria Math" panose="02040503050406030204" pitchFamily="18" charset="0"/>
                                    </a:rPr>
                                  </m:ctrlPr>
                                </m:sSubPr>
                                <m:e>
                                  <m:r>
                                    <a:rPr lang="en-US" sz="2400" b="0" i="1" smtClean="0">
                                      <a:effectLst/>
                                      <a:latin typeface="Cambria Math" charset="0"/>
                                    </a:rPr>
                                    <m:t>𝑑𝑓</m:t>
                                  </m:r>
                                </m:e>
                                <m:sub>
                                  <m:r>
                                    <a:rPr lang="en-US" sz="2400" b="0" i="1" smtClean="0">
                                      <a:effectLst/>
                                      <a:latin typeface="Cambria Math" charset="0"/>
                                    </a:rPr>
                                    <m:t>𝑠𝑠𝑤</m:t>
                                  </m:r>
                                </m:sub>
                              </m:sSub>
                            </m:den>
                          </m:f>
                        </m:den>
                      </m:f>
                    </m:oMath>
                  </m:oMathPara>
                </a14:m>
                <a:endParaRPr lang="en-US" sz="2400" dirty="0">
                  <a:effectLst/>
                  <a:latin typeface="Calibri"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910168" y="4549823"/>
                <a:ext cx="5071533" cy="1795876"/>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1884605104"/>
              </p:ext>
            </p:extLst>
          </p:nvPr>
        </p:nvGraphicFramePr>
        <p:xfrm>
          <a:off x="622301" y="1142733"/>
          <a:ext cx="1093153" cy="1854200"/>
        </p:xfrm>
        <a:graphic>
          <a:graphicData uri="http://schemas.openxmlformats.org/drawingml/2006/table">
            <a:tbl>
              <a:tblPr firstRow="1" bandRow="1">
                <a:tableStyleId>{5C22544A-7EE6-4342-B048-85BDC9FD1C3A}</a:tableStyleId>
              </a:tblPr>
              <a:tblGrid>
                <a:gridCol w="373380">
                  <a:extLst>
                    <a:ext uri="{9D8B030D-6E8A-4147-A177-3AD203B41FA5}">
                      <a16:colId xmlns:a16="http://schemas.microsoft.com/office/drawing/2014/main" val="20000"/>
                    </a:ext>
                  </a:extLst>
                </a:gridCol>
                <a:gridCol w="363855">
                  <a:extLst>
                    <a:ext uri="{9D8B030D-6E8A-4147-A177-3AD203B41FA5}">
                      <a16:colId xmlns:a16="http://schemas.microsoft.com/office/drawing/2014/main" val="20001"/>
                    </a:ext>
                  </a:extLst>
                </a:gridCol>
                <a:gridCol w="355918">
                  <a:extLst>
                    <a:ext uri="{9D8B030D-6E8A-4147-A177-3AD203B41FA5}">
                      <a16:colId xmlns:a16="http://schemas.microsoft.com/office/drawing/2014/main" val="20002"/>
                    </a:ext>
                  </a:extLst>
                </a:gridCol>
              </a:tblGrid>
              <a:tr h="370840">
                <a:tc>
                  <a:txBody>
                    <a:bodyPr/>
                    <a:lstStyle/>
                    <a:p>
                      <a:r>
                        <a:rPr lang="en-US" dirty="0">
                          <a:solidFill>
                            <a:schemeClr val="tx1"/>
                          </a:solidFill>
                        </a:rPr>
                        <a:t>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B</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r>
                        <a:rPr lang="en-US" dirty="0">
                          <a:solidFill>
                            <a:schemeClr val="tx1"/>
                          </a:solidFill>
                        </a:rPr>
                        <a:t>2</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dirty="0">
                          <a:solidFill>
                            <a:schemeClr val="tx1"/>
                          </a:solidFill>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dirty="0">
                          <a:solidFill>
                            <a:schemeClr val="tx1"/>
                          </a:solidFill>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a:solidFill>
                            <a:schemeClr val="tx1"/>
                          </a:solidFill>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r>
                        <a:rPr lang="en-US" dirty="0">
                          <a:solidFill>
                            <a:schemeClr val="tx1"/>
                          </a:solidFill>
                        </a:rPr>
                        <a:t>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7</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chemeClr val="tx1"/>
                          </a:solidFill>
                        </a:rPr>
                        <a:t>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411" r="5212" b="13885"/>
          <a:stretch/>
        </p:blipFill>
        <p:spPr>
          <a:xfrm>
            <a:off x="1944510" y="1100280"/>
            <a:ext cx="4037191" cy="2150653"/>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8289" r="5587" b="14039"/>
          <a:stretch/>
        </p:blipFill>
        <p:spPr>
          <a:xfrm>
            <a:off x="7345291" y="1100280"/>
            <a:ext cx="4127499" cy="2206448"/>
          </a:xfrm>
          <a:prstGeom prst="rect">
            <a:avLst/>
          </a:prstGeom>
        </p:spPr>
      </p:pic>
      <p:sp>
        <p:nvSpPr>
          <p:cNvPr id="16" name="Rectangle 15"/>
          <p:cNvSpPr/>
          <p:nvPr/>
        </p:nvSpPr>
        <p:spPr>
          <a:xfrm>
            <a:off x="3024945" y="5447761"/>
            <a:ext cx="2677353" cy="548778"/>
          </a:xfrm>
          <a:prstGeom prst="rect">
            <a:avLst/>
          </a:prstGeom>
          <a:solidFill>
            <a:srgbClr val="FFFF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39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16207</TotalTime>
  <Words>1652</Words>
  <Application>Microsoft Macintosh PowerPoint</Application>
  <PresentationFormat>Widescreen</PresentationFormat>
  <Paragraphs>296</Paragraphs>
  <Slides>44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Andale Mono</vt:lpstr>
      <vt:lpstr>Arial</vt:lpstr>
      <vt:lpstr>Calibri</vt:lpstr>
      <vt:lpstr>Calibri Light</vt:lpstr>
      <vt:lpstr>Cambria Math</vt:lpstr>
      <vt:lpstr>Office Theme</vt:lpstr>
      <vt:lpstr>ANOVA  Generalized  Linear Models</vt:lpstr>
      <vt:lpstr>PowerPoint Presentation</vt:lpstr>
      <vt:lpstr>Analysis of Variance</vt:lpstr>
      <vt:lpstr>Analysis of Variance</vt:lpstr>
      <vt:lpstr>Analysis of Variance</vt:lpstr>
      <vt:lpstr>Analysis of Variance</vt:lpstr>
      <vt:lpstr>Analysis of Variance</vt:lpstr>
      <vt:lpstr>Analysis of Variance</vt:lpstr>
      <vt:lpstr>Analysis of Variance</vt:lpstr>
      <vt:lpstr>Analysis of Variance</vt:lpstr>
      <vt:lpstr>Running ANOVA in R</vt:lpstr>
      <vt:lpstr>Running ANOVA in R</vt:lpstr>
      <vt:lpstr>Post-hoc tests</vt:lpstr>
      <vt:lpstr>Post-hoc tests</vt:lpstr>
      <vt:lpstr>Interpreting post-hoc tests</vt:lpstr>
      <vt:lpstr>Plotting this kind of data</vt:lpstr>
      <vt:lpstr>Example of code</vt:lpstr>
      <vt:lpstr>Assumptions of the ANOVA</vt:lpstr>
      <vt:lpstr>A Non-Parametric Alternative </vt:lpstr>
      <vt:lpstr>A Non-Parametric post-hoc </vt:lpstr>
      <vt:lpstr>ANOVA Summary </vt:lpstr>
      <vt:lpstr>ANOVA Practice Problems </vt:lpstr>
      <vt:lpstr>Hypothesis testing has limits</vt:lpstr>
      <vt:lpstr>The Plan</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135</cp:revision>
  <cp:lastPrinted>2019-02-15T17:09:11Z</cp:lastPrinted>
  <dcterms:created xsi:type="dcterms:W3CDTF">2018-01-03T17:15:04Z</dcterms:created>
  <dcterms:modified xsi:type="dcterms:W3CDTF">2024-09-30T20:41:24Z</dcterms:modified>
</cp:coreProperties>
</file>